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15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07327971164792E-2"/>
          <c:y val="0.1336654205130676"/>
          <c:w val="0.58387844376594589"/>
          <c:h val="0.89406386701661456"/>
        </c:manualLayout>
      </c:layout>
      <c:pieChart>
        <c:varyColors val="0"/>
        <c:ser>
          <c:idx val="0"/>
          <c:order val="0"/>
          <c:spPr>
            <a:solidFill>
              <a:schemeClr val="accent2"/>
            </a:solidFill>
          </c:spPr>
          <c:explosion val="25"/>
          <c:dPt>
            <c:idx val="1"/>
            <c:bubble3D val="0"/>
            <c:explosion val="18"/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Lbls>
            <c:dLbl>
              <c:idx val="0"/>
              <c:layout>
                <c:manualLayout>
                  <c:x val="-6.6742313221169081E-2"/>
                  <c:y val="0.11483797838782196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10%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90%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[Book1]Sheet1!$A$1:$A$2</c:f>
              <c:numCache>
                <c:formatCode>\О\с\н\о\в\н\о\й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C7D66-A816-4404-AA37-643EFD1E5311}" type="doc">
      <dgm:prSet loTypeId="urn:microsoft.com/office/officeart/2005/8/layout/radial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BB23648-FFD2-4A71-85D4-40CB51C863C4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800" dirty="0" smtClean="0">
              <a:solidFill>
                <a:schemeClr val="bg1"/>
              </a:solidFill>
            </a:rPr>
            <a:t>Клиент</a:t>
          </a:r>
          <a:endParaRPr lang="ru-RU" sz="3200" dirty="0">
            <a:solidFill>
              <a:schemeClr val="bg1"/>
            </a:solidFill>
          </a:endParaRPr>
        </a:p>
      </dgm:t>
    </dgm:pt>
    <dgm:pt modelId="{527C3C10-8C07-49AE-BB55-B75B33A99D15}" type="parTrans" cxnId="{7E554C77-4EDA-4BAD-BC4C-EEC1E68FADEE}">
      <dgm:prSet/>
      <dgm:spPr/>
      <dgm:t>
        <a:bodyPr/>
        <a:lstStyle/>
        <a:p>
          <a:endParaRPr lang="ru-RU" sz="2000"/>
        </a:p>
      </dgm:t>
    </dgm:pt>
    <dgm:pt modelId="{D11E1485-5C46-4184-8D04-1402D2423C00}" type="sibTrans" cxnId="{7E554C77-4EDA-4BAD-BC4C-EEC1E68FADEE}">
      <dgm:prSet/>
      <dgm:spPr/>
      <dgm:t>
        <a:bodyPr/>
        <a:lstStyle/>
        <a:p>
          <a:endParaRPr lang="ru-RU" sz="2000"/>
        </a:p>
      </dgm:t>
    </dgm:pt>
    <dgm:pt modelId="{8C4C23F2-2FBB-4621-9680-7E199960F234}">
      <dgm:prSet phldrT="[Текст]" custT="1"/>
      <dgm:spPr/>
      <dgm:t>
        <a:bodyPr/>
        <a:lstStyle/>
        <a:p>
          <a:r>
            <a:rPr lang="ru-RU" sz="1050" dirty="0" smtClean="0"/>
            <a:t>Анкетные данные</a:t>
          </a:r>
          <a:endParaRPr lang="ru-RU" sz="1050" dirty="0"/>
        </a:p>
      </dgm:t>
    </dgm:pt>
    <dgm:pt modelId="{98C578B2-6BD0-4066-B303-8D5AF5F956E2}" type="parTrans" cxnId="{AD660DFB-26BC-48F5-A070-57008A15C84F}">
      <dgm:prSet/>
      <dgm:spPr/>
      <dgm:t>
        <a:bodyPr/>
        <a:lstStyle/>
        <a:p>
          <a:endParaRPr lang="ru-RU" sz="2000" dirty="0"/>
        </a:p>
      </dgm:t>
    </dgm:pt>
    <dgm:pt modelId="{70EACC20-D4D0-4FE2-8829-64ED9868A5D5}" type="sibTrans" cxnId="{AD660DFB-26BC-48F5-A070-57008A15C84F}">
      <dgm:prSet/>
      <dgm:spPr/>
      <dgm:t>
        <a:bodyPr/>
        <a:lstStyle/>
        <a:p>
          <a:endParaRPr lang="ru-RU" sz="2000"/>
        </a:p>
      </dgm:t>
    </dgm:pt>
    <dgm:pt modelId="{F63C357D-F750-47F4-82A1-769258140091}">
      <dgm:prSet phldrT="[Текст]" custT="1"/>
      <dgm:spPr/>
      <dgm:t>
        <a:bodyPr/>
        <a:lstStyle/>
        <a:p>
          <a:r>
            <a:rPr lang="ru-RU" sz="1050" dirty="0" smtClean="0"/>
            <a:t>История контактов</a:t>
          </a:r>
          <a:endParaRPr lang="ru-RU" sz="1050" dirty="0"/>
        </a:p>
      </dgm:t>
    </dgm:pt>
    <dgm:pt modelId="{494B567F-1C76-4312-B544-536921B505F1}" type="parTrans" cxnId="{28453304-1B3F-405B-A87B-D7AF99581D7D}">
      <dgm:prSet/>
      <dgm:spPr/>
      <dgm:t>
        <a:bodyPr/>
        <a:lstStyle/>
        <a:p>
          <a:endParaRPr lang="ru-RU" sz="2000" dirty="0"/>
        </a:p>
      </dgm:t>
    </dgm:pt>
    <dgm:pt modelId="{9B2D6A9D-33C0-418A-BE00-260EA7DB90AD}" type="sibTrans" cxnId="{28453304-1B3F-405B-A87B-D7AF99581D7D}">
      <dgm:prSet/>
      <dgm:spPr/>
      <dgm:t>
        <a:bodyPr/>
        <a:lstStyle/>
        <a:p>
          <a:endParaRPr lang="ru-RU" sz="2000"/>
        </a:p>
      </dgm:t>
    </dgm:pt>
    <dgm:pt modelId="{A79C4659-0EFF-4676-A91F-326A1BD19F79}">
      <dgm:prSet phldrT="[Текст]" custT="1"/>
      <dgm:spPr/>
      <dgm:t>
        <a:bodyPr/>
        <a:lstStyle/>
        <a:p>
          <a:r>
            <a:rPr lang="ru-RU" sz="1050" dirty="0" smtClean="0"/>
            <a:t>Финансовые транзакции</a:t>
          </a:r>
          <a:endParaRPr lang="ru-RU" sz="1050" dirty="0"/>
        </a:p>
      </dgm:t>
    </dgm:pt>
    <dgm:pt modelId="{673B3B33-D4BD-4543-AA60-B38B7E645FE3}" type="parTrans" cxnId="{2915A2CB-B280-4239-AEC9-68A17064D1DE}">
      <dgm:prSet/>
      <dgm:spPr/>
      <dgm:t>
        <a:bodyPr/>
        <a:lstStyle/>
        <a:p>
          <a:endParaRPr lang="ru-RU" sz="2000" dirty="0"/>
        </a:p>
      </dgm:t>
    </dgm:pt>
    <dgm:pt modelId="{431F24D5-09F7-4FC8-A835-BCB90BE0B16E}" type="sibTrans" cxnId="{2915A2CB-B280-4239-AEC9-68A17064D1DE}">
      <dgm:prSet/>
      <dgm:spPr/>
      <dgm:t>
        <a:bodyPr/>
        <a:lstStyle/>
        <a:p>
          <a:endParaRPr lang="ru-RU" sz="2000"/>
        </a:p>
      </dgm:t>
    </dgm:pt>
    <dgm:pt modelId="{210D46E9-EA76-44D0-9A35-0756C882FDB6}">
      <dgm:prSet phldrT="[Текст]" custT="1"/>
      <dgm:spPr/>
      <dgm:t>
        <a:bodyPr/>
        <a:lstStyle/>
        <a:p>
          <a:r>
            <a:rPr lang="ru-RU" sz="1050" dirty="0" smtClean="0"/>
            <a:t>Социальные связи</a:t>
          </a:r>
          <a:endParaRPr lang="ru-RU" sz="1050" dirty="0"/>
        </a:p>
      </dgm:t>
    </dgm:pt>
    <dgm:pt modelId="{70292781-0033-4860-A06A-AFEEEE2A4908}" type="parTrans" cxnId="{D37556A8-75BF-46E1-8233-1FA993EAA776}">
      <dgm:prSet/>
      <dgm:spPr/>
      <dgm:t>
        <a:bodyPr/>
        <a:lstStyle/>
        <a:p>
          <a:endParaRPr lang="ru-RU" sz="2000" dirty="0"/>
        </a:p>
      </dgm:t>
    </dgm:pt>
    <dgm:pt modelId="{F53A7A78-3BA8-4F83-95F5-C109E8AB335C}" type="sibTrans" cxnId="{D37556A8-75BF-46E1-8233-1FA993EAA776}">
      <dgm:prSet/>
      <dgm:spPr/>
      <dgm:t>
        <a:bodyPr/>
        <a:lstStyle/>
        <a:p>
          <a:endParaRPr lang="ru-RU" sz="2000"/>
        </a:p>
      </dgm:t>
    </dgm:pt>
    <dgm:pt modelId="{473CEA33-DC21-4CC8-9625-6B8282D71C07}">
      <dgm:prSet phldrT="[Текст]" custT="1"/>
      <dgm:spPr/>
      <dgm:t>
        <a:bodyPr/>
        <a:lstStyle/>
        <a:p>
          <a:r>
            <a:rPr lang="ru-RU" sz="1050" dirty="0" smtClean="0"/>
            <a:t>Кредитная история</a:t>
          </a:r>
          <a:endParaRPr lang="ru-RU" sz="1050" dirty="0"/>
        </a:p>
      </dgm:t>
    </dgm:pt>
    <dgm:pt modelId="{AAE769DD-225D-4923-AEC2-4E630475F340}" type="parTrans" cxnId="{C945E029-18FE-4DC7-BFB4-BCB848D2F9E9}">
      <dgm:prSet/>
      <dgm:spPr/>
      <dgm:t>
        <a:bodyPr/>
        <a:lstStyle/>
        <a:p>
          <a:endParaRPr lang="ru-RU" sz="2000" dirty="0"/>
        </a:p>
      </dgm:t>
    </dgm:pt>
    <dgm:pt modelId="{CD2B0BB2-C294-473C-A07A-DD61FBF05A58}" type="sibTrans" cxnId="{C945E029-18FE-4DC7-BFB4-BCB848D2F9E9}">
      <dgm:prSet/>
      <dgm:spPr/>
      <dgm:t>
        <a:bodyPr/>
        <a:lstStyle/>
        <a:p>
          <a:endParaRPr lang="ru-RU" sz="2000"/>
        </a:p>
      </dgm:t>
    </dgm:pt>
    <dgm:pt modelId="{FED02112-0A8E-44F3-95E9-4C371840F1F6}">
      <dgm:prSet phldrT="[Текст]" custT="1"/>
      <dgm:spPr/>
      <dgm:t>
        <a:bodyPr/>
        <a:lstStyle/>
        <a:p>
          <a:r>
            <a:rPr lang="ru-RU" sz="1050" dirty="0" smtClean="0"/>
            <a:t>Интересы</a:t>
          </a:r>
          <a:endParaRPr lang="ru-RU" sz="1050" dirty="0"/>
        </a:p>
      </dgm:t>
    </dgm:pt>
    <dgm:pt modelId="{435873D8-8A9B-4B43-AC10-8FD6B83CFCDF}" type="parTrans" cxnId="{57E32C96-6AAF-4C28-A6D2-1170D8BDCFC0}">
      <dgm:prSet/>
      <dgm:spPr/>
      <dgm:t>
        <a:bodyPr/>
        <a:lstStyle/>
        <a:p>
          <a:endParaRPr lang="ru-RU" sz="2000" dirty="0"/>
        </a:p>
      </dgm:t>
    </dgm:pt>
    <dgm:pt modelId="{3332564D-96EF-4E1F-9C25-CE57FBE39EFA}" type="sibTrans" cxnId="{57E32C96-6AAF-4C28-A6D2-1170D8BDCFC0}">
      <dgm:prSet/>
      <dgm:spPr/>
      <dgm:t>
        <a:bodyPr/>
        <a:lstStyle/>
        <a:p>
          <a:endParaRPr lang="ru-RU" sz="2000"/>
        </a:p>
      </dgm:t>
    </dgm:pt>
    <dgm:pt modelId="{F287EE48-0F24-4CAB-9606-287AE6372DBC}">
      <dgm:prSet phldrT="[Текст]" custT="1"/>
      <dgm:spPr/>
      <dgm:t>
        <a:bodyPr/>
        <a:lstStyle/>
        <a:p>
          <a:r>
            <a:rPr lang="ru-RU" sz="1050" dirty="0" smtClean="0"/>
            <a:t>Интернет банкинг</a:t>
          </a:r>
          <a:endParaRPr lang="ru-RU" sz="1050" dirty="0"/>
        </a:p>
      </dgm:t>
    </dgm:pt>
    <dgm:pt modelId="{B3864240-8220-4ED3-99B6-A50EBAA80703}" type="parTrans" cxnId="{8C994D86-5A68-48EE-8539-A783DFE79D94}">
      <dgm:prSet/>
      <dgm:spPr/>
      <dgm:t>
        <a:bodyPr/>
        <a:lstStyle/>
        <a:p>
          <a:endParaRPr lang="ru-RU" sz="2000" dirty="0"/>
        </a:p>
      </dgm:t>
    </dgm:pt>
    <dgm:pt modelId="{D2979AFA-EBA7-4A4C-BB47-93A2D9439FF5}" type="sibTrans" cxnId="{8C994D86-5A68-48EE-8539-A783DFE79D94}">
      <dgm:prSet/>
      <dgm:spPr/>
      <dgm:t>
        <a:bodyPr/>
        <a:lstStyle/>
        <a:p>
          <a:endParaRPr lang="ru-RU" sz="2000"/>
        </a:p>
      </dgm:t>
    </dgm:pt>
    <dgm:pt modelId="{F7952CB3-B216-482D-84CA-3B3548EBCA3E}">
      <dgm:prSet phldrT="[Текст]" custT="1"/>
      <dgm:spPr/>
      <dgm:t>
        <a:bodyPr/>
        <a:lstStyle/>
        <a:p>
          <a:r>
            <a:rPr lang="ru-RU" sz="1050" dirty="0" smtClean="0"/>
            <a:t>Мобильный банкинг</a:t>
          </a:r>
          <a:endParaRPr lang="ru-RU" sz="1050" dirty="0"/>
        </a:p>
      </dgm:t>
    </dgm:pt>
    <dgm:pt modelId="{021764DB-C8EA-4660-9255-4810F7FECB1A}" type="parTrans" cxnId="{3D5583BA-7F0B-4D6A-A266-B7C1D8BAAA9C}">
      <dgm:prSet/>
      <dgm:spPr/>
      <dgm:t>
        <a:bodyPr/>
        <a:lstStyle/>
        <a:p>
          <a:endParaRPr lang="ru-RU" sz="2000" dirty="0"/>
        </a:p>
      </dgm:t>
    </dgm:pt>
    <dgm:pt modelId="{7ACDFDD6-4D0E-485D-AC95-1F4597C8C0D9}" type="sibTrans" cxnId="{3D5583BA-7F0B-4D6A-A266-B7C1D8BAAA9C}">
      <dgm:prSet/>
      <dgm:spPr/>
      <dgm:t>
        <a:bodyPr/>
        <a:lstStyle/>
        <a:p>
          <a:endParaRPr lang="ru-RU" sz="2000"/>
        </a:p>
      </dgm:t>
    </dgm:pt>
    <dgm:pt modelId="{4A1F079C-9F5B-4DA6-A0A2-05F0A7455BF4}" type="pres">
      <dgm:prSet presAssocID="{0CFC7D66-A816-4404-AA37-643EFD1E531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5B79F1-092A-4432-AD49-8BD05EDE98FF}" type="pres">
      <dgm:prSet presAssocID="{0CFC7D66-A816-4404-AA37-643EFD1E5311}" presName="radial" presStyleCnt="0">
        <dgm:presLayoutVars>
          <dgm:animLvl val="ctr"/>
        </dgm:presLayoutVars>
      </dgm:prSet>
      <dgm:spPr/>
    </dgm:pt>
    <dgm:pt modelId="{7F76FB82-537A-4157-BA4E-81830D42B9E5}" type="pres">
      <dgm:prSet presAssocID="{EBB23648-FFD2-4A71-85D4-40CB51C863C4}" presName="centerShape" presStyleLbl="vennNode1" presStyleIdx="0" presStyleCnt="9"/>
      <dgm:spPr/>
      <dgm:t>
        <a:bodyPr/>
        <a:lstStyle/>
        <a:p>
          <a:endParaRPr lang="ru-RU"/>
        </a:p>
      </dgm:t>
    </dgm:pt>
    <dgm:pt modelId="{C50A9FEE-2D7D-4702-9827-306738486421}" type="pres">
      <dgm:prSet presAssocID="{8C4C23F2-2FBB-4621-9680-7E199960F234}" presName="node" presStyleLbl="vennNode1" presStyleIdx="1" presStyleCnt="9" custScaleX="122079" custScaleY="121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7B44D-2874-4D1E-AB65-24A0CA6CE43F}" type="pres">
      <dgm:prSet presAssocID="{473CEA33-DC21-4CC8-9625-6B8282D71C07}" presName="node" presStyleLbl="vennNode1" presStyleIdx="2" presStyleCnt="9" custScaleX="122079" custScaleY="121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3F141-2804-4003-A992-595A2CBC6350}" type="pres">
      <dgm:prSet presAssocID="{F63C357D-F750-47F4-82A1-769258140091}" presName="node" presStyleLbl="vennNode1" presStyleIdx="3" presStyleCnt="9" custScaleX="122079" custScaleY="121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8C0B6-0274-470D-8809-6BD4D687CC6F}" type="pres">
      <dgm:prSet presAssocID="{A79C4659-0EFF-4676-A91F-326A1BD19F79}" presName="node" presStyleLbl="vennNode1" presStyleIdx="4" presStyleCnt="9" custScaleX="122079" custScaleY="121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DBA30-7F7D-46E3-84AF-361AF1A8884A}" type="pres">
      <dgm:prSet presAssocID="{210D46E9-EA76-44D0-9A35-0756C882FDB6}" presName="node" presStyleLbl="vennNode1" presStyleIdx="5" presStyleCnt="9" custScaleX="122079" custScaleY="121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18FEF-660F-4612-B356-A48554638177}" type="pres">
      <dgm:prSet presAssocID="{F287EE48-0F24-4CAB-9606-287AE6372DBC}" presName="node" presStyleLbl="vennNode1" presStyleIdx="6" presStyleCnt="9" custScaleX="122079" custScaleY="121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AB81F-522C-48B2-96F0-9B56A13EDD0F}" type="pres">
      <dgm:prSet presAssocID="{F7952CB3-B216-482D-84CA-3B3548EBCA3E}" presName="node" presStyleLbl="vennNode1" presStyleIdx="7" presStyleCnt="9" custScaleX="122079" custScaleY="121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06C6D-BEFD-4328-82FF-3E8E52718D1B}" type="pres">
      <dgm:prSet presAssocID="{FED02112-0A8E-44F3-95E9-4C371840F1F6}" presName="node" presStyleLbl="vennNode1" presStyleIdx="8" presStyleCnt="9" custScaleX="122079" custScaleY="121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E78185-AEE0-4CF9-9F0B-49A5AE472441}" type="presOf" srcId="{473CEA33-DC21-4CC8-9625-6B8282D71C07}" destId="{6397B44D-2874-4D1E-AB65-24A0CA6CE43F}" srcOrd="0" destOrd="0" presId="urn:microsoft.com/office/officeart/2005/8/layout/radial3"/>
    <dgm:cxn modelId="{47BC0A35-4FE3-4C40-91DE-91253C4EF752}" type="presOf" srcId="{FED02112-0A8E-44F3-95E9-4C371840F1F6}" destId="{67706C6D-BEFD-4328-82FF-3E8E52718D1B}" srcOrd="0" destOrd="0" presId="urn:microsoft.com/office/officeart/2005/8/layout/radial3"/>
    <dgm:cxn modelId="{57E32C96-6AAF-4C28-A6D2-1170D8BDCFC0}" srcId="{EBB23648-FFD2-4A71-85D4-40CB51C863C4}" destId="{FED02112-0A8E-44F3-95E9-4C371840F1F6}" srcOrd="7" destOrd="0" parTransId="{435873D8-8A9B-4B43-AC10-8FD6B83CFCDF}" sibTransId="{3332564D-96EF-4E1F-9C25-CE57FBE39EFA}"/>
    <dgm:cxn modelId="{C27E1E89-DC77-4D84-9E1F-8A3BE826D4FB}" type="presOf" srcId="{0CFC7D66-A816-4404-AA37-643EFD1E5311}" destId="{4A1F079C-9F5B-4DA6-A0A2-05F0A7455BF4}" srcOrd="0" destOrd="0" presId="urn:microsoft.com/office/officeart/2005/8/layout/radial3"/>
    <dgm:cxn modelId="{BD49BE9D-A969-4565-BB8B-8A40A71F801F}" type="presOf" srcId="{F63C357D-F750-47F4-82A1-769258140091}" destId="{5823F141-2804-4003-A992-595A2CBC6350}" srcOrd="0" destOrd="0" presId="urn:microsoft.com/office/officeart/2005/8/layout/radial3"/>
    <dgm:cxn modelId="{2915A2CB-B280-4239-AEC9-68A17064D1DE}" srcId="{EBB23648-FFD2-4A71-85D4-40CB51C863C4}" destId="{A79C4659-0EFF-4676-A91F-326A1BD19F79}" srcOrd="3" destOrd="0" parTransId="{673B3B33-D4BD-4543-AA60-B38B7E645FE3}" sibTransId="{431F24D5-09F7-4FC8-A835-BCB90BE0B16E}"/>
    <dgm:cxn modelId="{D37556A8-75BF-46E1-8233-1FA993EAA776}" srcId="{EBB23648-FFD2-4A71-85D4-40CB51C863C4}" destId="{210D46E9-EA76-44D0-9A35-0756C882FDB6}" srcOrd="4" destOrd="0" parTransId="{70292781-0033-4860-A06A-AFEEEE2A4908}" sibTransId="{F53A7A78-3BA8-4F83-95F5-C109E8AB335C}"/>
    <dgm:cxn modelId="{AD660DFB-26BC-48F5-A070-57008A15C84F}" srcId="{EBB23648-FFD2-4A71-85D4-40CB51C863C4}" destId="{8C4C23F2-2FBB-4621-9680-7E199960F234}" srcOrd="0" destOrd="0" parTransId="{98C578B2-6BD0-4066-B303-8D5AF5F956E2}" sibTransId="{70EACC20-D4D0-4FE2-8829-64ED9868A5D5}"/>
    <dgm:cxn modelId="{C945E029-18FE-4DC7-BFB4-BCB848D2F9E9}" srcId="{EBB23648-FFD2-4A71-85D4-40CB51C863C4}" destId="{473CEA33-DC21-4CC8-9625-6B8282D71C07}" srcOrd="1" destOrd="0" parTransId="{AAE769DD-225D-4923-AEC2-4E630475F340}" sibTransId="{CD2B0BB2-C294-473C-A07A-DD61FBF05A58}"/>
    <dgm:cxn modelId="{AD41E73F-50B8-463B-984E-BCFF07739EEA}" type="presOf" srcId="{210D46E9-EA76-44D0-9A35-0756C882FDB6}" destId="{643DBA30-7F7D-46E3-84AF-361AF1A8884A}" srcOrd="0" destOrd="0" presId="urn:microsoft.com/office/officeart/2005/8/layout/radial3"/>
    <dgm:cxn modelId="{2B8944DB-E445-4855-937B-5DBE37330194}" type="presOf" srcId="{EBB23648-FFD2-4A71-85D4-40CB51C863C4}" destId="{7F76FB82-537A-4157-BA4E-81830D42B9E5}" srcOrd="0" destOrd="0" presId="urn:microsoft.com/office/officeart/2005/8/layout/radial3"/>
    <dgm:cxn modelId="{7E554C77-4EDA-4BAD-BC4C-EEC1E68FADEE}" srcId="{0CFC7D66-A816-4404-AA37-643EFD1E5311}" destId="{EBB23648-FFD2-4A71-85D4-40CB51C863C4}" srcOrd="0" destOrd="0" parTransId="{527C3C10-8C07-49AE-BB55-B75B33A99D15}" sibTransId="{D11E1485-5C46-4184-8D04-1402D2423C00}"/>
    <dgm:cxn modelId="{28453304-1B3F-405B-A87B-D7AF99581D7D}" srcId="{EBB23648-FFD2-4A71-85D4-40CB51C863C4}" destId="{F63C357D-F750-47F4-82A1-769258140091}" srcOrd="2" destOrd="0" parTransId="{494B567F-1C76-4312-B544-536921B505F1}" sibTransId="{9B2D6A9D-33C0-418A-BE00-260EA7DB90AD}"/>
    <dgm:cxn modelId="{8C994D86-5A68-48EE-8539-A783DFE79D94}" srcId="{EBB23648-FFD2-4A71-85D4-40CB51C863C4}" destId="{F287EE48-0F24-4CAB-9606-287AE6372DBC}" srcOrd="5" destOrd="0" parTransId="{B3864240-8220-4ED3-99B6-A50EBAA80703}" sibTransId="{D2979AFA-EBA7-4A4C-BB47-93A2D9439FF5}"/>
    <dgm:cxn modelId="{3D5583BA-7F0B-4D6A-A266-B7C1D8BAAA9C}" srcId="{EBB23648-FFD2-4A71-85D4-40CB51C863C4}" destId="{F7952CB3-B216-482D-84CA-3B3548EBCA3E}" srcOrd="6" destOrd="0" parTransId="{021764DB-C8EA-4660-9255-4810F7FECB1A}" sibTransId="{7ACDFDD6-4D0E-485D-AC95-1F4597C8C0D9}"/>
    <dgm:cxn modelId="{791A32E1-DA07-4270-9999-5CEAC758B31D}" type="presOf" srcId="{8C4C23F2-2FBB-4621-9680-7E199960F234}" destId="{C50A9FEE-2D7D-4702-9827-306738486421}" srcOrd="0" destOrd="0" presId="urn:microsoft.com/office/officeart/2005/8/layout/radial3"/>
    <dgm:cxn modelId="{1488C04F-E643-49A4-9528-9F3FEA57910A}" type="presOf" srcId="{A79C4659-0EFF-4676-A91F-326A1BD19F79}" destId="{B518C0B6-0274-470D-8809-6BD4D687CC6F}" srcOrd="0" destOrd="0" presId="urn:microsoft.com/office/officeart/2005/8/layout/radial3"/>
    <dgm:cxn modelId="{11623DF8-E77B-47E9-A448-B544FE5432BF}" type="presOf" srcId="{F7952CB3-B216-482D-84CA-3B3548EBCA3E}" destId="{C5AAB81F-522C-48B2-96F0-9B56A13EDD0F}" srcOrd="0" destOrd="0" presId="urn:microsoft.com/office/officeart/2005/8/layout/radial3"/>
    <dgm:cxn modelId="{C2E2226E-59A1-4568-B83D-884304844CAA}" type="presOf" srcId="{F287EE48-0F24-4CAB-9606-287AE6372DBC}" destId="{42318FEF-660F-4612-B356-A48554638177}" srcOrd="0" destOrd="0" presId="urn:microsoft.com/office/officeart/2005/8/layout/radial3"/>
    <dgm:cxn modelId="{F067C7A9-27F1-4EE1-976A-F5B96B0719C0}" type="presParOf" srcId="{4A1F079C-9F5B-4DA6-A0A2-05F0A7455BF4}" destId="{8B5B79F1-092A-4432-AD49-8BD05EDE98FF}" srcOrd="0" destOrd="0" presId="urn:microsoft.com/office/officeart/2005/8/layout/radial3"/>
    <dgm:cxn modelId="{8E883A85-DF1C-4E0D-87D9-01107DBF30B0}" type="presParOf" srcId="{8B5B79F1-092A-4432-AD49-8BD05EDE98FF}" destId="{7F76FB82-537A-4157-BA4E-81830D42B9E5}" srcOrd="0" destOrd="0" presId="urn:microsoft.com/office/officeart/2005/8/layout/radial3"/>
    <dgm:cxn modelId="{08F98558-E584-4E04-917D-2D53657890EB}" type="presParOf" srcId="{8B5B79F1-092A-4432-AD49-8BD05EDE98FF}" destId="{C50A9FEE-2D7D-4702-9827-306738486421}" srcOrd="1" destOrd="0" presId="urn:microsoft.com/office/officeart/2005/8/layout/radial3"/>
    <dgm:cxn modelId="{DF670FA5-548A-40A8-8A0D-7A4A51D88C17}" type="presParOf" srcId="{8B5B79F1-092A-4432-AD49-8BD05EDE98FF}" destId="{6397B44D-2874-4D1E-AB65-24A0CA6CE43F}" srcOrd="2" destOrd="0" presId="urn:microsoft.com/office/officeart/2005/8/layout/radial3"/>
    <dgm:cxn modelId="{5DD3F234-6F9E-4E79-AD76-031D41DCBF68}" type="presParOf" srcId="{8B5B79F1-092A-4432-AD49-8BD05EDE98FF}" destId="{5823F141-2804-4003-A992-595A2CBC6350}" srcOrd="3" destOrd="0" presId="urn:microsoft.com/office/officeart/2005/8/layout/radial3"/>
    <dgm:cxn modelId="{2881C924-8FAA-4615-997A-F64DF213CB30}" type="presParOf" srcId="{8B5B79F1-092A-4432-AD49-8BD05EDE98FF}" destId="{B518C0B6-0274-470D-8809-6BD4D687CC6F}" srcOrd="4" destOrd="0" presId="urn:microsoft.com/office/officeart/2005/8/layout/radial3"/>
    <dgm:cxn modelId="{2E1C8ABE-BF46-4AFA-A1E6-5BBB93639ADC}" type="presParOf" srcId="{8B5B79F1-092A-4432-AD49-8BD05EDE98FF}" destId="{643DBA30-7F7D-46E3-84AF-361AF1A8884A}" srcOrd="5" destOrd="0" presId="urn:microsoft.com/office/officeart/2005/8/layout/radial3"/>
    <dgm:cxn modelId="{12BCCB3E-5DE4-4646-90D5-0F060925ACF1}" type="presParOf" srcId="{8B5B79F1-092A-4432-AD49-8BD05EDE98FF}" destId="{42318FEF-660F-4612-B356-A48554638177}" srcOrd="6" destOrd="0" presId="urn:microsoft.com/office/officeart/2005/8/layout/radial3"/>
    <dgm:cxn modelId="{DDB4DF77-0560-495B-A1C7-BCC3FEDF3366}" type="presParOf" srcId="{8B5B79F1-092A-4432-AD49-8BD05EDE98FF}" destId="{C5AAB81F-522C-48B2-96F0-9B56A13EDD0F}" srcOrd="7" destOrd="0" presId="urn:microsoft.com/office/officeart/2005/8/layout/radial3"/>
    <dgm:cxn modelId="{2CFF58B0-359E-411A-B398-76A1C1981464}" type="presParOf" srcId="{8B5B79F1-092A-4432-AD49-8BD05EDE98FF}" destId="{67706C6D-BEFD-4328-82FF-3E8E52718D1B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F0F8BE-590F-4417-8C8F-04C7AD88D655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FD9E61D2-E615-4557-AC3D-847F301D3D1B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1800" dirty="0" smtClean="0">
              <a:latin typeface="+mn-lt"/>
              <a:ea typeface="Verdana" pitchFamily="34" charset="0"/>
              <a:cs typeface="Verdana" pitchFamily="34" charset="0"/>
            </a:rPr>
            <a:t>Маркетинговое предложение</a:t>
          </a:r>
          <a:endParaRPr lang="ru-RU" sz="1800" dirty="0">
            <a:latin typeface="+mn-lt"/>
            <a:ea typeface="Verdana" pitchFamily="34" charset="0"/>
            <a:cs typeface="Verdana" pitchFamily="34" charset="0"/>
          </a:endParaRPr>
        </a:p>
      </dgm:t>
    </dgm:pt>
    <dgm:pt modelId="{2C8D214B-BB1C-4632-B7F9-60E2F25A2165}" type="parTrans" cxnId="{E75A45B4-C796-45E0-AC71-1A59CBAD59B3}">
      <dgm:prSet/>
      <dgm:spPr/>
      <dgm:t>
        <a:bodyPr/>
        <a:lstStyle/>
        <a:p>
          <a:endParaRPr lang="ru-RU" sz="3200">
            <a:solidFill>
              <a:srgbClr val="981D20"/>
            </a:solidFill>
            <a:latin typeface="+mn-lt"/>
          </a:endParaRPr>
        </a:p>
      </dgm:t>
    </dgm:pt>
    <dgm:pt modelId="{228F6EB6-EA2B-41A1-AD32-98AFE92D0B39}" type="sibTrans" cxnId="{E75A45B4-C796-45E0-AC71-1A59CBAD59B3}">
      <dgm:prSet custT="1"/>
      <dgm:spPr>
        <a:solidFill>
          <a:schemeClr val="accent3"/>
        </a:solidFill>
      </dgm:spPr>
      <dgm:t>
        <a:bodyPr/>
        <a:lstStyle/>
        <a:p>
          <a:endParaRPr lang="ru-RU" sz="1100" dirty="0">
            <a:solidFill>
              <a:srgbClr val="981D20"/>
            </a:solidFill>
            <a:latin typeface="+mn-lt"/>
          </a:endParaRPr>
        </a:p>
      </dgm:t>
    </dgm:pt>
    <dgm:pt modelId="{1425729A-06D5-44DA-B02F-B871EB860FD5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1800" dirty="0" smtClean="0">
              <a:latin typeface="+mn-lt"/>
              <a:ea typeface="Verdana" pitchFamily="34" charset="0"/>
              <a:cs typeface="Verdana" pitchFamily="34" charset="0"/>
            </a:rPr>
            <a:t>Проведение кампании</a:t>
          </a:r>
          <a:endParaRPr lang="ru-RU" sz="1800" dirty="0">
            <a:latin typeface="+mn-lt"/>
            <a:ea typeface="Verdana" pitchFamily="34" charset="0"/>
            <a:cs typeface="Verdana" pitchFamily="34" charset="0"/>
          </a:endParaRPr>
        </a:p>
      </dgm:t>
    </dgm:pt>
    <dgm:pt modelId="{ED722159-AC0E-4D1E-AF05-A3FDE15C96EF}" type="parTrans" cxnId="{B92E7CED-BCE5-418E-9583-AF97A4BBD1D0}">
      <dgm:prSet/>
      <dgm:spPr/>
      <dgm:t>
        <a:bodyPr/>
        <a:lstStyle/>
        <a:p>
          <a:endParaRPr lang="ru-RU" sz="3200">
            <a:solidFill>
              <a:srgbClr val="981D20"/>
            </a:solidFill>
            <a:latin typeface="+mn-lt"/>
          </a:endParaRPr>
        </a:p>
      </dgm:t>
    </dgm:pt>
    <dgm:pt modelId="{FD867046-9E99-44CC-A7AF-68083C9C6E64}" type="sibTrans" cxnId="{B92E7CED-BCE5-418E-9583-AF97A4BBD1D0}">
      <dgm:prSet custT="1"/>
      <dgm:spPr>
        <a:solidFill>
          <a:schemeClr val="accent3"/>
        </a:solidFill>
      </dgm:spPr>
      <dgm:t>
        <a:bodyPr/>
        <a:lstStyle/>
        <a:p>
          <a:endParaRPr lang="ru-RU" sz="1100" dirty="0">
            <a:solidFill>
              <a:srgbClr val="981D20"/>
            </a:solidFill>
            <a:latin typeface="+mn-lt"/>
          </a:endParaRPr>
        </a:p>
      </dgm:t>
    </dgm:pt>
    <dgm:pt modelId="{3DBBC0F2-77E2-494C-8648-6E4F8B0E6B02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1800" dirty="0" smtClean="0">
              <a:latin typeface="+mn-lt"/>
              <a:ea typeface="Verdana" pitchFamily="34" charset="0"/>
              <a:cs typeface="Verdana" pitchFamily="34" charset="0"/>
            </a:rPr>
            <a:t>Получение отклика</a:t>
          </a:r>
          <a:endParaRPr lang="ru-RU" sz="1800" dirty="0">
            <a:latin typeface="+mn-lt"/>
            <a:ea typeface="Verdana" pitchFamily="34" charset="0"/>
            <a:cs typeface="Verdana" pitchFamily="34" charset="0"/>
          </a:endParaRPr>
        </a:p>
      </dgm:t>
    </dgm:pt>
    <dgm:pt modelId="{77A01059-DA13-443F-8FE3-46A8DAC764F8}" type="parTrans" cxnId="{114F942A-2D64-4D70-89DB-1513F5CB4786}">
      <dgm:prSet/>
      <dgm:spPr/>
      <dgm:t>
        <a:bodyPr/>
        <a:lstStyle/>
        <a:p>
          <a:endParaRPr lang="ru-RU" sz="3200">
            <a:solidFill>
              <a:srgbClr val="981D20"/>
            </a:solidFill>
            <a:latin typeface="+mn-lt"/>
          </a:endParaRPr>
        </a:p>
      </dgm:t>
    </dgm:pt>
    <dgm:pt modelId="{C063E8A1-726E-4187-9BB8-CC04A744EB6F}" type="sibTrans" cxnId="{114F942A-2D64-4D70-89DB-1513F5CB4786}">
      <dgm:prSet custT="1"/>
      <dgm:spPr>
        <a:solidFill>
          <a:schemeClr val="accent3"/>
        </a:solidFill>
      </dgm:spPr>
      <dgm:t>
        <a:bodyPr/>
        <a:lstStyle/>
        <a:p>
          <a:endParaRPr lang="ru-RU" sz="1100" dirty="0">
            <a:solidFill>
              <a:srgbClr val="981D20"/>
            </a:solidFill>
            <a:latin typeface="+mn-lt"/>
          </a:endParaRPr>
        </a:p>
      </dgm:t>
    </dgm:pt>
    <dgm:pt modelId="{DB129178-D60D-4B2F-9A2C-D022DE8A3FF3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1800" dirty="0" smtClean="0">
              <a:latin typeface="+mn-lt"/>
              <a:ea typeface="Verdana" pitchFamily="34" charset="0"/>
              <a:cs typeface="Verdana" pitchFamily="34" charset="0"/>
            </a:rPr>
            <a:t>Модель оценки вероятности отклика</a:t>
          </a:r>
          <a:endParaRPr lang="ru-RU" sz="1800" dirty="0">
            <a:latin typeface="+mn-lt"/>
            <a:ea typeface="Verdana" pitchFamily="34" charset="0"/>
            <a:cs typeface="Verdana" pitchFamily="34" charset="0"/>
          </a:endParaRPr>
        </a:p>
      </dgm:t>
    </dgm:pt>
    <dgm:pt modelId="{9F2DEA5C-2077-4CBD-AB1E-095296DEEE56}" type="parTrans" cxnId="{3BC327A0-3C63-46DB-8E0F-1E93C04ECD2A}">
      <dgm:prSet/>
      <dgm:spPr/>
      <dgm:t>
        <a:bodyPr/>
        <a:lstStyle/>
        <a:p>
          <a:endParaRPr lang="ru-RU" sz="3200">
            <a:solidFill>
              <a:srgbClr val="981D20"/>
            </a:solidFill>
            <a:latin typeface="+mn-lt"/>
          </a:endParaRPr>
        </a:p>
      </dgm:t>
    </dgm:pt>
    <dgm:pt modelId="{95E8A64B-033F-4A84-A9C7-42C644872362}" type="sibTrans" cxnId="{3BC327A0-3C63-46DB-8E0F-1E93C04ECD2A}">
      <dgm:prSet/>
      <dgm:spPr/>
      <dgm:t>
        <a:bodyPr/>
        <a:lstStyle/>
        <a:p>
          <a:endParaRPr lang="ru-RU" sz="3200">
            <a:solidFill>
              <a:srgbClr val="981D20"/>
            </a:solidFill>
            <a:latin typeface="+mn-lt"/>
          </a:endParaRPr>
        </a:p>
      </dgm:t>
    </dgm:pt>
    <dgm:pt modelId="{F23BCB6D-B874-47B8-986C-8DF6C056155F}" type="pres">
      <dgm:prSet presAssocID="{09F0F8BE-590F-4417-8C8F-04C7AD88D655}" presName="linearFlow" presStyleCnt="0">
        <dgm:presLayoutVars>
          <dgm:resizeHandles val="exact"/>
        </dgm:presLayoutVars>
      </dgm:prSet>
      <dgm:spPr/>
    </dgm:pt>
    <dgm:pt modelId="{BC573015-DF15-4641-94C9-C3853FC2DAA7}" type="pres">
      <dgm:prSet presAssocID="{FD9E61D2-E615-4557-AC3D-847F301D3D1B}" presName="node" presStyleLbl="node1" presStyleIdx="0" presStyleCnt="4" custScaleX="146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44076-19D6-4921-80F9-328AA6155AAA}" type="pres">
      <dgm:prSet presAssocID="{228F6EB6-EA2B-41A1-AD32-98AFE92D0B3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A68B20C-E1DF-45CD-9A2B-2C933E89470D}" type="pres">
      <dgm:prSet presAssocID="{228F6EB6-EA2B-41A1-AD32-98AFE92D0B3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685B98D-5944-4260-86DC-1882E1523C55}" type="pres">
      <dgm:prSet presAssocID="{1425729A-06D5-44DA-B02F-B871EB860FD5}" presName="node" presStyleLbl="node1" presStyleIdx="1" presStyleCnt="4" custScaleX="146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F7895-AF16-46DD-BEBB-AED934B82F54}" type="pres">
      <dgm:prSet presAssocID="{FD867046-9E99-44CC-A7AF-68083C9C6E6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E3EA0BD-32F9-4417-8364-FE398C5E926D}" type="pres">
      <dgm:prSet presAssocID="{FD867046-9E99-44CC-A7AF-68083C9C6E6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7A9D09E-EADE-4640-9E98-8259F0D1900B}" type="pres">
      <dgm:prSet presAssocID="{3DBBC0F2-77E2-494C-8648-6E4F8B0E6B02}" presName="node" presStyleLbl="node1" presStyleIdx="2" presStyleCnt="4" custScaleX="146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3F11A-414F-4503-8450-3E1EE71252A5}" type="pres">
      <dgm:prSet presAssocID="{C063E8A1-726E-4187-9BB8-CC04A744EB6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B341E4C-19F0-48FA-8F0A-C9F094828474}" type="pres">
      <dgm:prSet presAssocID="{C063E8A1-726E-4187-9BB8-CC04A744EB6F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D9D0AD7-8C42-4FC3-8EB7-3D9462BDCC79}" type="pres">
      <dgm:prSet presAssocID="{DB129178-D60D-4B2F-9A2C-D022DE8A3FF3}" presName="node" presStyleLbl="node1" presStyleIdx="3" presStyleCnt="4" custScaleX="146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B3DB85-2D75-4B4D-9287-F9535DCE0D92}" type="presOf" srcId="{FD9E61D2-E615-4557-AC3D-847F301D3D1B}" destId="{BC573015-DF15-4641-94C9-C3853FC2DAA7}" srcOrd="0" destOrd="0" presId="urn:microsoft.com/office/officeart/2005/8/layout/process2"/>
    <dgm:cxn modelId="{3BC327A0-3C63-46DB-8E0F-1E93C04ECD2A}" srcId="{09F0F8BE-590F-4417-8C8F-04C7AD88D655}" destId="{DB129178-D60D-4B2F-9A2C-D022DE8A3FF3}" srcOrd="3" destOrd="0" parTransId="{9F2DEA5C-2077-4CBD-AB1E-095296DEEE56}" sibTransId="{95E8A64B-033F-4A84-A9C7-42C644872362}"/>
    <dgm:cxn modelId="{18DADF72-E335-4986-8CC4-9A7B35311137}" type="presOf" srcId="{1425729A-06D5-44DA-B02F-B871EB860FD5}" destId="{A685B98D-5944-4260-86DC-1882E1523C55}" srcOrd="0" destOrd="0" presId="urn:microsoft.com/office/officeart/2005/8/layout/process2"/>
    <dgm:cxn modelId="{114F942A-2D64-4D70-89DB-1513F5CB4786}" srcId="{09F0F8BE-590F-4417-8C8F-04C7AD88D655}" destId="{3DBBC0F2-77E2-494C-8648-6E4F8B0E6B02}" srcOrd="2" destOrd="0" parTransId="{77A01059-DA13-443F-8FE3-46A8DAC764F8}" sibTransId="{C063E8A1-726E-4187-9BB8-CC04A744EB6F}"/>
    <dgm:cxn modelId="{E75A45B4-C796-45E0-AC71-1A59CBAD59B3}" srcId="{09F0F8BE-590F-4417-8C8F-04C7AD88D655}" destId="{FD9E61D2-E615-4557-AC3D-847F301D3D1B}" srcOrd="0" destOrd="0" parTransId="{2C8D214B-BB1C-4632-B7F9-60E2F25A2165}" sibTransId="{228F6EB6-EA2B-41A1-AD32-98AFE92D0B39}"/>
    <dgm:cxn modelId="{17409241-60A6-4F07-8B92-D8F10F357F96}" type="presOf" srcId="{228F6EB6-EA2B-41A1-AD32-98AFE92D0B39}" destId="{9A68B20C-E1DF-45CD-9A2B-2C933E89470D}" srcOrd="1" destOrd="0" presId="urn:microsoft.com/office/officeart/2005/8/layout/process2"/>
    <dgm:cxn modelId="{ADBC38D1-632C-4B5C-B01B-A8F88A60299F}" type="presOf" srcId="{FD867046-9E99-44CC-A7AF-68083C9C6E64}" destId="{6D9F7895-AF16-46DD-BEBB-AED934B82F54}" srcOrd="0" destOrd="0" presId="urn:microsoft.com/office/officeart/2005/8/layout/process2"/>
    <dgm:cxn modelId="{880D85D1-6DC8-493A-9A80-E18C5E4E55E4}" type="presOf" srcId="{C063E8A1-726E-4187-9BB8-CC04A744EB6F}" destId="{3B341E4C-19F0-48FA-8F0A-C9F094828474}" srcOrd="1" destOrd="0" presId="urn:microsoft.com/office/officeart/2005/8/layout/process2"/>
    <dgm:cxn modelId="{B92E7CED-BCE5-418E-9583-AF97A4BBD1D0}" srcId="{09F0F8BE-590F-4417-8C8F-04C7AD88D655}" destId="{1425729A-06D5-44DA-B02F-B871EB860FD5}" srcOrd="1" destOrd="0" parTransId="{ED722159-AC0E-4D1E-AF05-A3FDE15C96EF}" sibTransId="{FD867046-9E99-44CC-A7AF-68083C9C6E64}"/>
    <dgm:cxn modelId="{2C994DB2-93D6-4820-803A-7A6035D81B6E}" type="presOf" srcId="{228F6EB6-EA2B-41A1-AD32-98AFE92D0B39}" destId="{47A44076-19D6-4921-80F9-328AA6155AAA}" srcOrd="0" destOrd="0" presId="urn:microsoft.com/office/officeart/2005/8/layout/process2"/>
    <dgm:cxn modelId="{0EF5B2CB-0297-4713-A866-6AEE9A4EF39D}" type="presOf" srcId="{DB129178-D60D-4B2F-9A2C-D022DE8A3FF3}" destId="{5D9D0AD7-8C42-4FC3-8EB7-3D9462BDCC79}" srcOrd="0" destOrd="0" presId="urn:microsoft.com/office/officeart/2005/8/layout/process2"/>
    <dgm:cxn modelId="{5BC136DF-48D0-4C59-B779-3483B63EC912}" type="presOf" srcId="{C063E8A1-726E-4187-9BB8-CC04A744EB6F}" destId="{B4E3F11A-414F-4503-8450-3E1EE71252A5}" srcOrd="0" destOrd="0" presId="urn:microsoft.com/office/officeart/2005/8/layout/process2"/>
    <dgm:cxn modelId="{789D6331-BD67-4199-847F-477E5371697E}" type="presOf" srcId="{09F0F8BE-590F-4417-8C8F-04C7AD88D655}" destId="{F23BCB6D-B874-47B8-986C-8DF6C056155F}" srcOrd="0" destOrd="0" presId="urn:microsoft.com/office/officeart/2005/8/layout/process2"/>
    <dgm:cxn modelId="{88A71AA3-107B-44C8-A228-B64AA40244C8}" type="presOf" srcId="{3DBBC0F2-77E2-494C-8648-6E4F8B0E6B02}" destId="{97A9D09E-EADE-4640-9E98-8259F0D1900B}" srcOrd="0" destOrd="0" presId="urn:microsoft.com/office/officeart/2005/8/layout/process2"/>
    <dgm:cxn modelId="{2D48D5BF-C061-4E9C-9A4D-AB00239E9455}" type="presOf" srcId="{FD867046-9E99-44CC-A7AF-68083C9C6E64}" destId="{3E3EA0BD-32F9-4417-8364-FE398C5E926D}" srcOrd="1" destOrd="0" presId="urn:microsoft.com/office/officeart/2005/8/layout/process2"/>
    <dgm:cxn modelId="{29F7B94C-4906-4F4E-A874-2CAA76EA4F61}" type="presParOf" srcId="{F23BCB6D-B874-47B8-986C-8DF6C056155F}" destId="{BC573015-DF15-4641-94C9-C3853FC2DAA7}" srcOrd="0" destOrd="0" presId="urn:microsoft.com/office/officeart/2005/8/layout/process2"/>
    <dgm:cxn modelId="{BA6147A7-8D5D-44AB-85C1-F399F4C93939}" type="presParOf" srcId="{F23BCB6D-B874-47B8-986C-8DF6C056155F}" destId="{47A44076-19D6-4921-80F9-328AA6155AAA}" srcOrd="1" destOrd="0" presId="urn:microsoft.com/office/officeart/2005/8/layout/process2"/>
    <dgm:cxn modelId="{153A73DF-7DE8-41D7-AAC1-6670848D908E}" type="presParOf" srcId="{47A44076-19D6-4921-80F9-328AA6155AAA}" destId="{9A68B20C-E1DF-45CD-9A2B-2C933E89470D}" srcOrd="0" destOrd="0" presId="urn:microsoft.com/office/officeart/2005/8/layout/process2"/>
    <dgm:cxn modelId="{045FC6A6-DC18-4972-9D2A-6CDC3C30C425}" type="presParOf" srcId="{F23BCB6D-B874-47B8-986C-8DF6C056155F}" destId="{A685B98D-5944-4260-86DC-1882E1523C55}" srcOrd="2" destOrd="0" presId="urn:microsoft.com/office/officeart/2005/8/layout/process2"/>
    <dgm:cxn modelId="{226412CB-1543-422A-88FE-98CEBA082ED6}" type="presParOf" srcId="{F23BCB6D-B874-47B8-986C-8DF6C056155F}" destId="{6D9F7895-AF16-46DD-BEBB-AED934B82F54}" srcOrd="3" destOrd="0" presId="urn:microsoft.com/office/officeart/2005/8/layout/process2"/>
    <dgm:cxn modelId="{1730B0C0-634B-4401-8DD3-36FC0444A4C7}" type="presParOf" srcId="{6D9F7895-AF16-46DD-BEBB-AED934B82F54}" destId="{3E3EA0BD-32F9-4417-8364-FE398C5E926D}" srcOrd="0" destOrd="0" presId="urn:microsoft.com/office/officeart/2005/8/layout/process2"/>
    <dgm:cxn modelId="{6AFC87B8-1F64-4500-BA13-A4B0649A4C41}" type="presParOf" srcId="{F23BCB6D-B874-47B8-986C-8DF6C056155F}" destId="{97A9D09E-EADE-4640-9E98-8259F0D1900B}" srcOrd="4" destOrd="0" presId="urn:microsoft.com/office/officeart/2005/8/layout/process2"/>
    <dgm:cxn modelId="{54BEB708-6222-479A-B683-7F5C7ADC0F2C}" type="presParOf" srcId="{F23BCB6D-B874-47B8-986C-8DF6C056155F}" destId="{B4E3F11A-414F-4503-8450-3E1EE71252A5}" srcOrd="5" destOrd="0" presId="urn:microsoft.com/office/officeart/2005/8/layout/process2"/>
    <dgm:cxn modelId="{9FF6276E-2B76-4CE8-9016-AED879CA7518}" type="presParOf" srcId="{B4E3F11A-414F-4503-8450-3E1EE71252A5}" destId="{3B341E4C-19F0-48FA-8F0A-C9F094828474}" srcOrd="0" destOrd="0" presId="urn:microsoft.com/office/officeart/2005/8/layout/process2"/>
    <dgm:cxn modelId="{3B5474AA-C171-4D69-BE5D-48894E9FD9FD}" type="presParOf" srcId="{F23BCB6D-B874-47B8-986C-8DF6C056155F}" destId="{5D9D0AD7-8C42-4FC3-8EB7-3D9462BDCC7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6FB82-537A-4157-BA4E-81830D42B9E5}">
      <dsp:nvSpPr>
        <dsp:cNvPr id="0" name=""/>
        <dsp:cNvSpPr/>
      </dsp:nvSpPr>
      <dsp:spPr>
        <a:xfrm>
          <a:off x="3342425" y="785756"/>
          <a:ext cx="1957498" cy="1957498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Клиент</a:t>
          </a:r>
          <a:endParaRPr lang="ru-RU" sz="3200" kern="1200" dirty="0">
            <a:solidFill>
              <a:schemeClr val="bg1"/>
            </a:solidFill>
          </a:endParaRPr>
        </a:p>
      </dsp:txBody>
      <dsp:txXfrm>
        <a:off x="3629094" y="1072425"/>
        <a:ext cx="1384160" cy="1384160"/>
      </dsp:txXfrm>
    </dsp:sp>
    <dsp:sp modelId="{C50A9FEE-2D7D-4702-9827-306738486421}">
      <dsp:nvSpPr>
        <dsp:cNvPr id="0" name=""/>
        <dsp:cNvSpPr/>
      </dsp:nvSpPr>
      <dsp:spPr>
        <a:xfrm>
          <a:off x="3723751" y="-107078"/>
          <a:ext cx="1194847" cy="119360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Анкетные данные</a:t>
          </a:r>
          <a:endParaRPr lang="ru-RU" sz="1050" kern="1200" dirty="0"/>
        </a:p>
      </dsp:txBody>
      <dsp:txXfrm>
        <a:off x="3898732" y="67721"/>
        <a:ext cx="844885" cy="844006"/>
      </dsp:txXfrm>
    </dsp:sp>
    <dsp:sp modelId="{6397B44D-2874-4D1E-AB65-24A0CA6CE43F}">
      <dsp:nvSpPr>
        <dsp:cNvPr id="0" name=""/>
        <dsp:cNvSpPr/>
      </dsp:nvSpPr>
      <dsp:spPr>
        <a:xfrm>
          <a:off x="4625158" y="266296"/>
          <a:ext cx="1194847" cy="119360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Кредитная история</a:t>
          </a:r>
          <a:endParaRPr lang="ru-RU" sz="1050" kern="1200" dirty="0"/>
        </a:p>
      </dsp:txBody>
      <dsp:txXfrm>
        <a:off x="4800139" y="441095"/>
        <a:ext cx="844885" cy="844006"/>
      </dsp:txXfrm>
    </dsp:sp>
    <dsp:sp modelId="{5823F141-2804-4003-A992-595A2CBC6350}">
      <dsp:nvSpPr>
        <dsp:cNvPr id="0" name=""/>
        <dsp:cNvSpPr/>
      </dsp:nvSpPr>
      <dsp:spPr>
        <a:xfrm>
          <a:off x="4998533" y="1167703"/>
          <a:ext cx="1194847" cy="119360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История контактов</a:t>
          </a:r>
          <a:endParaRPr lang="ru-RU" sz="1050" kern="1200" dirty="0"/>
        </a:p>
      </dsp:txBody>
      <dsp:txXfrm>
        <a:off x="5173514" y="1342502"/>
        <a:ext cx="844885" cy="844006"/>
      </dsp:txXfrm>
    </dsp:sp>
    <dsp:sp modelId="{B518C0B6-0274-470D-8809-6BD4D687CC6F}">
      <dsp:nvSpPr>
        <dsp:cNvPr id="0" name=""/>
        <dsp:cNvSpPr/>
      </dsp:nvSpPr>
      <dsp:spPr>
        <a:xfrm>
          <a:off x="4625158" y="2069110"/>
          <a:ext cx="1194847" cy="119360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Финансовые транзакции</a:t>
          </a:r>
          <a:endParaRPr lang="ru-RU" sz="1050" kern="1200" dirty="0"/>
        </a:p>
      </dsp:txBody>
      <dsp:txXfrm>
        <a:off x="4800139" y="2243909"/>
        <a:ext cx="844885" cy="844006"/>
      </dsp:txXfrm>
    </dsp:sp>
    <dsp:sp modelId="{643DBA30-7F7D-46E3-84AF-361AF1A8884A}">
      <dsp:nvSpPr>
        <dsp:cNvPr id="0" name=""/>
        <dsp:cNvSpPr/>
      </dsp:nvSpPr>
      <dsp:spPr>
        <a:xfrm>
          <a:off x="3723751" y="2442485"/>
          <a:ext cx="1194847" cy="119360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Социальные связи</a:t>
          </a:r>
          <a:endParaRPr lang="ru-RU" sz="1050" kern="1200" dirty="0"/>
        </a:p>
      </dsp:txBody>
      <dsp:txXfrm>
        <a:off x="3898732" y="2617284"/>
        <a:ext cx="844885" cy="844006"/>
      </dsp:txXfrm>
    </dsp:sp>
    <dsp:sp modelId="{42318FEF-660F-4612-B356-A48554638177}">
      <dsp:nvSpPr>
        <dsp:cNvPr id="0" name=""/>
        <dsp:cNvSpPr/>
      </dsp:nvSpPr>
      <dsp:spPr>
        <a:xfrm>
          <a:off x="2822344" y="2069110"/>
          <a:ext cx="1194847" cy="119360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Интернет банкинг</a:t>
          </a:r>
          <a:endParaRPr lang="ru-RU" sz="1050" kern="1200" dirty="0"/>
        </a:p>
      </dsp:txBody>
      <dsp:txXfrm>
        <a:off x="2997325" y="2243909"/>
        <a:ext cx="844885" cy="844006"/>
      </dsp:txXfrm>
    </dsp:sp>
    <dsp:sp modelId="{C5AAB81F-522C-48B2-96F0-9B56A13EDD0F}">
      <dsp:nvSpPr>
        <dsp:cNvPr id="0" name=""/>
        <dsp:cNvSpPr/>
      </dsp:nvSpPr>
      <dsp:spPr>
        <a:xfrm>
          <a:off x="2448969" y="1167703"/>
          <a:ext cx="1194847" cy="119360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Мобильный банкинг</a:t>
          </a:r>
          <a:endParaRPr lang="ru-RU" sz="1050" kern="1200" dirty="0"/>
        </a:p>
      </dsp:txBody>
      <dsp:txXfrm>
        <a:off x="2623950" y="1342502"/>
        <a:ext cx="844885" cy="844006"/>
      </dsp:txXfrm>
    </dsp:sp>
    <dsp:sp modelId="{67706C6D-BEFD-4328-82FF-3E8E52718D1B}">
      <dsp:nvSpPr>
        <dsp:cNvPr id="0" name=""/>
        <dsp:cNvSpPr/>
      </dsp:nvSpPr>
      <dsp:spPr>
        <a:xfrm>
          <a:off x="2822344" y="266296"/>
          <a:ext cx="1194847" cy="119360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Интересы</a:t>
          </a:r>
          <a:endParaRPr lang="ru-RU" sz="1050" kern="1200" dirty="0"/>
        </a:p>
      </dsp:txBody>
      <dsp:txXfrm>
        <a:off x="2997325" y="441095"/>
        <a:ext cx="844885" cy="844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73015-DF15-4641-94C9-C3853FC2DAA7}">
      <dsp:nvSpPr>
        <dsp:cNvPr id="0" name=""/>
        <dsp:cNvSpPr/>
      </dsp:nvSpPr>
      <dsp:spPr>
        <a:xfrm>
          <a:off x="0" y="3233"/>
          <a:ext cx="3083804" cy="6010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ea typeface="Verdana" pitchFamily="34" charset="0"/>
              <a:cs typeface="Verdana" pitchFamily="34" charset="0"/>
            </a:rPr>
            <a:t>Маркетинговое предложение</a:t>
          </a:r>
          <a:endParaRPr lang="ru-RU" sz="1800" kern="1200" dirty="0">
            <a:latin typeface="+mn-lt"/>
            <a:ea typeface="Verdana" pitchFamily="34" charset="0"/>
            <a:cs typeface="Verdana" pitchFamily="34" charset="0"/>
          </a:endParaRPr>
        </a:p>
      </dsp:txBody>
      <dsp:txXfrm>
        <a:off x="17605" y="20838"/>
        <a:ext cx="3048594" cy="565863"/>
      </dsp:txXfrm>
    </dsp:sp>
    <dsp:sp modelId="{47A44076-19D6-4921-80F9-328AA6155AAA}">
      <dsp:nvSpPr>
        <dsp:cNvPr id="0" name=""/>
        <dsp:cNvSpPr/>
      </dsp:nvSpPr>
      <dsp:spPr>
        <a:xfrm rot="5400000">
          <a:off x="1429200" y="619333"/>
          <a:ext cx="225402" cy="270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rgbClr val="981D20"/>
            </a:solidFill>
            <a:latin typeface="+mn-lt"/>
          </a:endParaRPr>
        </a:p>
      </dsp:txBody>
      <dsp:txXfrm rot="-5400000">
        <a:off x="1460757" y="641873"/>
        <a:ext cx="162290" cy="157781"/>
      </dsp:txXfrm>
    </dsp:sp>
    <dsp:sp modelId="{A685B98D-5944-4260-86DC-1882E1523C55}">
      <dsp:nvSpPr>
        <dsp:cNvPr id="0" name=""/>
        <dsp:cNvSpPr/>
      </dsp:nvSpPr>
      <dsp:spPr>
        <a:xfrm>
          <a:off x="0" y="904842"/>
          <a:ext cx="3083804" cy="6010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ea typeface="Verdana" pitchFamily="34" charset="0"/>
              <a:cs typeface="Verdana" pitchFamily="34" charset="0"/>
            </a:rPr>
            <a:t>Проведение кампании</a:t>
          </a:r>
          <a:endParaRPr lang="ru-RU" sz="1800" kern="1200" dirty="0">
            <a:latin typeface="+mn-lt"/>
            <a:ea typeface="Verdana" pitchFamily="34" charset="0"/>
            <a:cs typeface="Verdana" pitchFamily="34" charset="0"/>
          </a:endParaRPr>
        </a:p>
      </dsp:txBody>
      <dsp:txXfrm>
        <a:off x="17605" y="922447"/>
        <a:ext cx="3048594" cy="565863"/>
      </dsp:txXfrm>
    </dsp:sp>
    <dsp:sp modelId="{6D9F7895-AF16-46DD-BEBB-AED934B82F54}">
      <dsp:nvSpPr>
        <dsp:cNvPr id="0" name=""/>
        <dsp:cNvSpPr/>
      </dsp:nvSpPr>
      <dsp:spPr>
        <a:xfrm rot="5400000">
          <a:off x="1429200" y="1520942"/>
          <a:ext cx="225402" cy="270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rgbClr val="981D20"/>
            </a:solidFill>
            <a:latin typeface="+mn-lt"/>
          </a:endParaRPr>
        </a:p>
      </dsp:txBody>
      <dsp:txXfrm rot="-5400000">
        <a:off x="1460757" y="1543482"/>
        <a:ext cx="162290" cy="157781"/>
      </dsp:txXfrm>
    </dsp:sp>
    <dsp:sp modelId="{97A9D09E-EADE-4640-9E98-8259F0D1900B}">
      <dsp:nvSpPr>
        <dsp:cNvPr id="0" name=""/>
        <dsp:cNvSpPr/>
      </dsp:nvSpPr>
      <dsp:spPr>
        <a:xfrm>
          <a:off x="0" y="1806452"/>
          <a:ext cx="3083804" cy="6010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ea typeface="Verdana" pitchFamily="34" charset="0"/>
              <a:cs typeface="Verdana" pitchFamily="34" charset="0"/>
            </a:rPr>
            <a:t>Получение отклика</a:t>
          </a:r>
          <a:endParaRPr lang="ru-RU" sz="1800" kern="1200" dirty="0">
            <a:latin typeface="+mn-lt"/>
            <a:ea typeface="Verdana" pitchFamily="34" charset="0"/>
            <a:cs typeface="Verdana" pitchFamily="34" charset="0"/>
          </a:endParaRPr>
        </a:p>
      </dsp:txBody>
      <dsp:txXfrm>
        <a:off x="17605" y="1824057"/>
        <a:ext cx="3048594" cy="565863"/>
      </dsp:txXfrm>
    </dsp:sp>
    <dsp:sp modelId="{B4E3F11A-414F-4503-8450-3E1EE71252A5}">
      <dsp:nvSpPr>
        <dsp:cNvPr id="0" name=""/>
        <dsp:cNvSpPr/>
      </dsp:nvSpPr>
      <dsp:spPr>
        <a:xfrm rot="5400000">
          <a:off x="1429200" y="2422552"/>
          <a:ext cx="225402" cy="270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rgbClr val="981D20"/>
            </a:solidFill>
            <a:latin typeface="+mn-lt"/>
          </a:endParaRPr>
        </a:p>
      </dsp:txBody>
      <dsp:txXfrm rot="-5400000">
        <a:off x="1460757" y="2445092"/>
        <a:ext cx="162290" cy="157781"/>
      </dsp:txXfrm>
    </dsp:sp>
    <dsp:sp modelId="{5D9D0AD7-8C42-4FC3-8EB7-3D9462BDCC79}">
      <dsp:nvSpPr>
        <dsp:cNvPr id="0" name=""/>
        <dsp:cNvSpPr/>
      </dsp:nvSpPr>
      <dsp:spPr>
        <a:xfrm>
          <a:off x="0" y="2708061"/>
          <a:ext cx="3083804" cy="6010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ea typeface="Verdana" pitchFamily="34" charset="0"/>
              <a:cs typeface="Verdana" pitchFamily="34" charset="0"/>
            </a:rPr>
            <a:t>Модель оценки вероятности отклика</a:t>
          </a:r>
          <a:endParaRPr lang="ru-RU" sz="1800" kern="1200" dirty="0">
            <a:latin typeface="+mn-lt"/>
            <a:ea typeface="Verdana" pitchFamily="34" charset="0"/>
            <a:cs typeface="Verdana" pitchFamily="34" charset="0"/>
          </a:endParaRPr>
        </a:p>
      </dsp:txBody>
      <dsp:txXfrm>
        <a:off x="17605" y="2725666"/>
        <a:ext cx="3048594" cy="565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0835E-9D3E-4FE5-927D-A4C963894F5C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6CCDE-D76C-47A8-A57B-3C031AA46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3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C4A19-D7FD-40AE-A8EC-D0BCD24A8C9D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1911E-2892-4019-817B-191955A28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5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1911E-2892-4019-817B-191955A28A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57A34D2D-1BF3-492F-9454-B08901CA5CB8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DC03481B-4B18-45C1-9530-C0D38A8BB4AB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974CA9E4-978C-4F9E-B1A8-6F8732B6C724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7292C267-A1E6-4EEF-8F17-3517BE12FE4E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9BC4FF30-935D-430C-8453-AA98C5CF127E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102281F7-C60D-4D2D-AE78-9C6FBB58F7C4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458AD0BC-C0AB-45C4-9797-15C9A402ACCC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B3B9594B-C926-478C-A360-89893CF0A896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24B148DF-1AC1-4351-A99D-6D570B66A3AE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AD7AF87D-1520-485F-B38C-CCEC6F6039A6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3179A663-7BF4-4591-A523-DA259AC1CF6C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1221602"/>
            <a:ext cx="7653536" cy="1091279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4888" y="2462885"/>
            <a:ext cx="6400800" cy="5357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16000"/>
            <a:ext cx="8640960" cy="3528392"/>
          </a:xfrm>
          <a:prstGeom prst="rect">
            <a:avLst/>
          </a:prstGeom>
        </p:spPr>
        <p:txBody>
          <a:bodyPr/>
          <a:lstStyle>
            <a:lvl2pPr marL="914400" indent="-457200">
              <a:buClr>
                <a:schemeClr val="tx2"/>
              </a:buClr>
              <a:buFont typeface="Wingdings" pitchFamily="2" charset="2"/>
              <a:buChar char="§"/>
              <a:defRPr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/>
            </a:lvl3pPr>
            <a:lvl4pPr marL="1714500" indent="-342900">
              <a:buClr>
                <a:schemeClr val="tx2"/>
              </a:buClr>
              <a:buFont typeface="Wingdings" pitchFamily="2" charset="2"/>
              <a:buChar char="§"/>
              <a:defRPr/>
            </a:lvl4pPr>
            <a:lvl5pPr marL="2171700" indent="-342900">
              <a:buClr>
                <a:schemeClr val="tx2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116000"/>
            <a:ext cx="4248000" cy="3528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800"/>
            </a:lvl1pPr>
            <a:lvl2pPr marL="800100" indent="-342900">
              <a:buClr>
                <a:schemeClr val="tx2"/>
              </a:buClr>
              <a:buFont typeface="Wingdings" pitchFamily="2" charset="2"/>
              <a:buChar char="§"/>
              <a:defRPr sz="2400"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 sz="2000"/>
            </a:lvl3pPr>
            <a:lvl4pPr marL="1657350" indent="-2857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chemeClr val="tx2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7995" y="1116000"/>
            <a:ext cx="4248000" cy="3528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00100" indent="-342900">
              <a:buClr>
                <a:schemeClr val="tx2"/>
              </a:buClr>
              <a:buFont typeface="Wingdings" pitchFamily="2" charset="2"/>
              <a:buChar char="§"/>
              <a:defRPr sz="2400"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 sz="2000"/>
            </a:lvl3pPr>
            <a:lvl4pPr marL="1657350" indent="-2857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chemeClr val="tx2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 flipV="1">
            <a:off x="0" y="5124600"/>
            <a:ext cx="9144000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E:\works\besegroup\презентация\page and title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5"/>
          <p:cNvSpPr>
            <a:spLocks noGrp="1"/>
          </p:cNvSpPr>
          <p:nvPr>
            <p:ph type="body" sz="quarter" idx="10"/>
          </p:nvPr>
        </p:nvSpPr>
        <p:spPr>
          <a:xfrm>
            <a:off x="539106" y="1573604"/>
            <a:ext cx="8065342" cy="179023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99344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works\besegroup\презентация\cover1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works\besegroup\презентация\page and title-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3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lang="ru-RU" sz="32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0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0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egroup.ru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34888" y="1221602"/>
            <a:ext cx="7653536" cy="1350148"/>
          </a:xfrm>
        </p:spPr>
        <p:txBody>
          <a:bodyPr/>
          <a:lstStyle/>
          <a:p>
            <a:r>
              <a:rPr lang="ru-RU" dirty="0" smtClean="0"/>
              <a:t>Маркетинг банковских продуктов и услуг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6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4"/>
          <p:cNvGraphicFramePr/>
          <p:nvPr>
            <p:extLst>
              <p:ext uri="{D42A27DB-BD31-4B8C-83A1-F6EECF244321}">
                <p14:modId xmlns:p14="http://schemas.microsoft.com/office/powerpoint/2010/main" val="2484101812"/>
              </p:ext>
            </p:extLst>
          </p:nvPr>
        </p:nvGraphicFramePr>
        <p:xfrm>
          <a:off x="214852" y="1072005"/>
          <a:ext cx="4501164" cy="3528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606822789"/>
              </p:ext>
            </p:extLst>
          </p:nvPr>
        </p:nvGraphicFramePr>
        <p:xfrm>
          <a:off x="3072372" y="1131590"/>
          <a:ext cx="308380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4342" name="Прямая со стрелкой 18"/>
          <p:cNvCxnSpPr>
            <a:cxnSpLocks noChangeShapeType="1"/>
          </p:cNvCxnSpPr>
          <p:nvPr/>
        </p:nvCxnSpPr>
        <p:spPr bwMode="auto">
          <a:xfrm flipV="1">
            <a:off x="2051720" y="4155926"/>
            <a:ext cx="1014758" cy="7928"/>
          </a:xfrm>
          <a:prstGeom prst="straightConnector1">
            <a:avLst/>
          </a:prstGeom>
          <a:ln w="28575">
            <a:solidFill>
              <a:schemeClr val="accent2"/>
            </a:solidFill>
            <a:headEnd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345" name="Прямая со стрелкой 52"/>
          <p:cNvCxnSpPr>
            <a:cxnSpLocks noChangeShapeType="1"/>
          </p:cNvCxnSpPr>
          <p:nvPr/>
        </p:nvCxnSpPr>
        <p:spPr bwMode="auto">
          <a:xfrm>
            <a:off x="6156176" y="4155926"/>
            <a:ext cx="576064" cy="7928"/>
          </a:xfrm>
          <a:prstGeom prst="straightConnector1">
            <a:avLst/>
          </a:prstGeom>
          <a:ln w="28575">
            <a:solidFill>
              <a:schemeClr val="accent2"/>
            </a:solidFill>
            <a:headEnd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 bwMode="auto">
          <a:xfrm>
            <a:off x="6764736" y="3627303"/>
            <a:ext cx="1983728" cy="92181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/>
            </a:solidFill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Расчет экономического эффекта</a:t>
            </a:r>
          </a:p>
        </p:txBody>
      </p:sp>
      <p:sp>
        <p:nvSpPr>
          <p:cNvPr id="12296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Кейс</a:t>
            </a:r>
            <a:r>
              <a:rPr lang="en-US" smtClean="0"/>
              <a:t>: </a:t>
            </a:r>
            <a:r>
              <a:rPr lang="ru-RU" smtClean="0"/>
              <a:t>Маркетинговая кампания</a:t>
            </a:r>
            <a:endParaRPr lang="ru-RU" dirty="0" smtClean="0"/>
          </a:p>
        </p:txBody>
      </p:sp>
      <p:cxnSp>
        <p:nvCxnSpPr>
          <p:cNvPr id="13" name="Прямая со стрелкой 18"/>
          <p:cNvCxnSpPr>
            <a:cxnSpLocks noChangeShapeType="1"/>
          </p:cNvCxnSpPr>
          <p:nvPr/>
        </p:nvCxnSpPr>
        <p:spPr bwMode="auto">
          <a:xfrm flipV="1">
            <a:off x="1979712" y="1432322"/>
            <a:ext cx="1087943" cy="347340"/>
          </a:xfrm>
          <a:prstGeom prst="bentConnector3">
            <a:avLst>
              <a:gd name="adj1" fmla="val -311"/>
            </a:avLst>
          </a:prstGeom>
          <a:ln w="28575">
            <a:solidFill>
              <a:schemeClr val="accent2"/>
            </a:solidFill>
            <a:prstDash val="dash"/>
            <a:headEnd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0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2939" y="987575"/>
            <a:ext cx="3857625" cy="3888432"/>
          </a:xfrm>
          <a:prstGeom prst="rect">
            <a:avLst/>
          </a:prstGeom>
          <a:solidFill>
            <a:schemeClr val="bg2"/>
          </a:solidFill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Фронт-офис / </a:t>
            </a:r>
            <a:r>
              <a:rPr lang="en-US" dirty="0">
                <a:solidFill>
                  <a:schemeClr val="tx1"/>
                </a:solidFill>
              </a:rPr>
              <a:t>CRM </a:t>
            </a:r>
            <a:r>
              <a:rPr lang="ru-RU" dirty="0">
                <a:solidFill>
                  <a:schemeClr val="tx1"/>
                </a:solidFill>
              </a:rPr>
              <a:t>система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3" name="Прямоугольник 36"/>
          <p:cNvSpPr>
            <a:spLocks noChangeArrowheads="1"/>
          </p:cNvSpPr>
          <p:nvPr/>
        </p:nvSpPr>
        <p:spPr bwMode="auto">
          <a:xfrm>
            <a:off x="849314" y="2433722"/>
            <a:ext cx="3444872" cy="2385995"/>
          </a:xfrm>
          <a:prstGeom prst="rect">
            <a:avLst/>
          </a:prstGeom>
          <a:solidFill>
            <a:schemeClr val="bg1"/>
          </a:solidFill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 anchor="b"/>
          <a:lstStyle/>
          <a:p>
            <a:pPr algn="ctr">
              <a:defRPr/>
            </a:pPr>
            <a:r>
              <a:rPr lang="ru-RU" sz="1200" dirty="0">
                <a:latin typeface="+mn-lt"/>
              </a:rPr>
              <a:t>Маркетинговая кампания</a:t>
            </a:r>
          </a:p>
        </p:txBody>
      </p:sp>
      <p:sp>
        <p:nvSpPr>
          <p:cNvPr id="174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 Marketing: </a:t>
            </a:r>
            <a:r>
              <a:rPr lang="ru-RU" smtClean="0"/>
              <a:t>схема работы</a:t>
            </a: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915989" y="1491630"/>
            <a:ext cx="3311525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Ввод данных о клиенте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915989" y="1973833"/>
            <a:ext cx="3311525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Действия клиента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62869" y="2660152"/>
            <a:ext cx="2417762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Подготовка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362869" y="3142356"/>
            <a:ext cx="2417762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Тестирование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362869" y="3624559"/>
            <a:ext cx="2417762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Проведение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786314" y="987575"/>
            <a:ext cx="3857625" cy="3888431"/>
          </a:xfrm>
          <a:prstGeom prst="rect">
            <a:avLst/>
          </a:prstGeom>
          <a:solidFill>
            <a:schemeClr val="bg2"/>
          </a:solidFill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Deductor</a:t>
            </a: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5059364" y="1491630"/>
            <a:ext cx="3311525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Анализ достоверности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5059364" y="1973833"/>
            <a:ext cx="3311525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Обогащение данных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5059364" y="2660152"/>
            <a:ext cx="3311525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Сегментация клиентов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5059364" y="3142356"/>
            <a:ext cx="3311525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Моделирование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5059364" y="3624559"/>
            <a:ext cx="3311525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Адресные обращения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1362869" y="4106762"/>
            <a:ext cx="2417762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Закрытие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5059364" y="4106762"/>
            <a:ext cx="3311525" cy="342932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Анализ отклика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71750" y="1549487"/>
            <a:ext cx="0" cy="173926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571751" y="2031690"/>
            <a:ext cx="1" cy="378042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71750" y="2718009"/>
            <a:ext cx="0" cy="173927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571750" y="3200212"/>
            <a:ext cx="0" cy="173927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571750" y="3682416"/>
            <a:ext cx="0" cy="173926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3" idx="1"/>
          </p:cNvCxnSpPr>
          <p:nvPr/>
        </p:nvCxnSpPr>
        <p:spPr>
          <a:xfrm>
            <a:off x="4227513" y="1663096"/>
            <a:ext cx="831851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6" idx="3"/>
            <a:endCxn id="14" idx="1"/>
          </p:cNvCxnSpPr>
          <p:nvPr/>
        </p:nvCxnSpPr>
        <p:spPr>
          <a:xfrm>
            <a:off x="4227514" y="2145299"/>
            <a:ext cx="831850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7" idx="3"/>
            <a:endCxn id="15" idx="1"/>
          </p:cNvCxnSpPr>
          <p:nvPr/>
        </p:nvCxnSpPr>
        <p:spPr>
          <a:xfrm>
            <a:off x="3780631" y="2831618"/>
            <a:ext cx="1278733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780631" y="3304708"/>
            <a:ext cx="1278732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17" idx="1"/>
          </p:cNvCxnSpPr>
          <p:nvPr/>
        </p:nvCxnSpPr>
        <p:spPr>
          <a:xfrm>
            <a:off x="3780631" y="3796025"/>
            <a:ext cx="1278733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35" idx="3"/>
            <a:endCxn id="46" idx="1"/>
          </p:cNvCxnSpPr>
          <p:nvPr/>
        </p:nvCxnSpPr>
        <p:spPr>
          <a:xfrm>
            <a:off x="3780631" y="4278228"/>
            <a:ext cx="1278733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5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При работе с клиентами необходимо решать множество задач</a:t>
            </a:r>
            <a:r>
              <a:rPr lang="en-US" sz="2800" dirty="0" smtClean="0"/>
              <a:t>: </a:t>
            </a:r>
            <a:r>
              <a:rPr lang="ru-RU" sz="2800" dirty="0" smtClean="0"/>
              <a:t>учет истории взаимоотношений, оптимизация работы персонала, обработка рекламаций…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Аналитика позволяет извлечь выгоду из собранных данных, которые лежат мертвым грузом.</a:t>
            </a:r>
          </a:p>
        </p:txBody>
      </p:sp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Целостный подход к маркетингу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4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basegroup.ru</a:t>
            </a:r>
            <a:r>
              <a:rPr lang="en-US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5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Борьба за выгодного клиента требует умного подхода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Привлечение нужных клиентов</a:t>
            </a:r>
          </a:p>
          <a:p>
            <a:pPr lvl="1"/>
            <a:r>
              <a:rPr lang="ru-RU" dirty="0" smtClean="0"/>
              <a:t>Удержание ценных покупателей</a:t>
            </a:r>
          </a:p>
          <a:p>
            <a:pPr lvl="1"/>
            <a:r>
              <a:rPr lang="ru-RU" dirty="0" smtClean="0"/>
              <a:t>Учет предпочтений клиентов</a:t>
            </a:r>
          </a:p>
          <a:p>
            <a:pPr lvl="1"/>
            <a:r>
              <a:rPr lang="ru-RU" dirty="0" smtClean="0"/>
              <a:t>Стимулирование спроса</a:t>
            </a:r>
          </a:p>
          <a:p>
            <a:pPr lvl="1"/>
            <a:r>
              <a:rPr lang="ru-RU" dirty="0" smtClean="0"/>
              <a:t>Предотвращение оттока</a:t>
            </a:r>
          </a:p>
        </p:txBody>
      </p:sp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Вектор развития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223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647910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Знай своего клиента</a:t>
            </a:r>
          </a:p>
        </p:txBody>
      </p:sp>
    </p:spTree>
    <p:extLst>
      <p:ext uri="{BB962C8B-B14F-4D97-AF65-F5344CB8AC3E}">
        <p14:creationId xmlns:p14="http://schemas.microsoft.com/office/powerpoint/2010/main" val="15020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Банки аккумулируют или имеют законный доступ к огромному объему ценных данных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lvl="1"/>
            <a:r>
              <a:rPr lang="ru-RU" sz="2400" dirty="0" smtClean="0"/>
              <a:t>Паспортные данные</a:t>
            </a:r>
          </a:p>
          <a:p>
            <a:pPr lvl="1"/>
            <a:r>
              <a:rPr lang="ru-RU" sz="2400" dirty="0" smtClean="0"/>
              <a:t>Бюро кредитных историй</a:t>
            </a:r>
            <a:endParaRPr lang="en-US" sz="2400" dirty="0" smtClean="0"/>
          </a:p>
          <a:p>
            <a:pPr lvl="1"/>
            <a:r>
              <a:rPr lang="ru-RU" sz="2400" dirty="0" smtClean="0"/>
              <a:t>Финансовые транзакции</a:t>
            </a:r>
          </a:p>
          <a:p>
            <a:pPr lvl="1"/>
            <a:r>
              <a:rPr lang="ru-RU" sz="2400" dirty="0" smtClean="0"/>
              <a:t>Интернет/мобильный-банк</a:t>
            </a:r>
          </a:p>
          <a:p>
            <a:pPr lvl="1"/>
            <a:r>
              <a:rPr lang="ru-RU" sz="2400" dirty="0" smtClean="0"/>
              <a:t>Обращения в </a:t>
            </a:r>
            <a:r>
              <a:rPr lang="en-US" sz="2400" dirty="0" smtClean="0"/>
              <a:t>call</a:t>
            </a:r>
            <a:r>
              <a:rPr lang="ru-RU" sz="2400" dirty="0" smtClean="0"/>
              <a:t>-центр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9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 bwMode="auto">
          <a:xfrm>
            <a:off x="4860032" y="1096274"/>
            <a:ext cx="3528392" cy="3510390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Новая информация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27584" y="1096274"/>
            <a:ext cx="3528392" cy="3563708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Известная информация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Кейс</a:t>
            </a:r>
            <a:r>
              <a:rPr lang="en-US" smtClean="0"/>
              <a:t>: </a:t>
            </a:r>
            <a:r>
              <a:rPr lang="ru-RU" smtClean="0"/>
              <a:t>Обогащение данных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025690" y="2380224"/>
            <a:ext cx="3132180" cy="411036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Кредитная история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025690" y="3460344"/>
            <a:ext cx="3132180" cy="411036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Обращения в </a:t>
            </a:r>
            <a:r>
              <a:rPr lang="en-US" dirty="0">
                <a:solidFill>
                  <a:schemeClr val="bg1"/>
                </a:solidFill>
              </a:rPr>
              <a:t>call</a:t>
            </a:r>
            <a:r>
              <a:rPr lang="ru-RU" dirty="0">
                <a:solidFill>
                  <a:schemeClr val="bg1"/>
                </a:solidFill>
              </a:rPr>
              <a:t>-центр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25690" y="2920284"/>
            <a:ext cx="3132180" cy="411036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Финансовые транзакции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025690" y="4000404"/>
            <a:ext cx="3132180" cy="411036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Анкетные данные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025690" y="1840164"/>
            <a:ext cx="3132180" cy="411036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</a:rPr>
              <a:t>Выданные </a:t>
            </a:r>
            <a:r>
              <a:rPr lang="ru-RU" dirty="0">
                <a:solidFill>
                  <a:schemeClr val="bg1"/>
                </a:solidFill>
              </a:rPr>
              <a:t>кредиты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112228" y="1831518"/>
            <a:ext cx="3024000" cy="411036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Перспективность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5125523" y="4000404"/>
            <a:ext cx="3024000" cy="411036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Интересы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111750" y="2911414"/>
            <a:ext cx="3024000" cy="411036"/>
          </a:xfrm>
          <a:prstGeom prst="roundRect">
            <a:avLst/>
          </a:prstGeom>
          <a:ln>
            <a:solidFill>
              <a:schemeClr val="accent2"/>
            </a:solidFill>
            <a:headEnd type="none" w="med" len="med"/>
            <a:tailEnd type="stealth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Удовлетворенность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4394076" y="2731934"/>
            <a:ext cx="432048" cy="29238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39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8097" y="1116013"/>
            <a:ext cx="4437999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Кейс</a:t>
            </a:r>
            <a:r>
              <a:rPr lang="en-US" dirty="0"/>
              <a:t>: </a:t>
            </a:r>
            <a:r>
              <a:rPr lang="ru-RU" dirty="0"/>
              <a:t>Анализ связей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436096" y="2139702"/>
            <a:ext cx="2880320" cy="1609895"/>
          </a:xfrm>
          <a:prstGeom prst="wedgeRoundRectCallout">
            <a:avLst>
              <a:gd name="adj1" fmla="val -60997"/>
              <a:gd name="adj2" fmla="val -20648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Verdana" pitchFamily="34" charset="0"/>
              </a:rPr>
              <a:t>Возможные дубли</a:t>
            </a: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:</a:t>
            </a:r>
            <a:r>
              <a:rPr lang="ru-RU" dirty="0">
                <a:solidFill>
                  <a:schemeClr val="tx1"/>
                </a:solidFill>
                <a:latin typeface="Verdana" pitchFamily="34" charset="0"/>
              </a:rPr>
              <a:t> один клиент обратился в разные филиалы или это родственники</a:t>
            </a: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?</a:t>
            </a:r>
            <a:endParaRPr lang="ru-RU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6311" y="1116013"/>
            <a:ext cx="5013841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Кейс</a:t>
            </a:r>
            <a:r>
              <a:rPr lang="en-US" dirty="0"/>
              <a:t>: </a:t>
            </a:r>
            <a:r>
              <a:rPr lang="ru-RU" dirty="0"/>
              <a:t>Сегментация клиентов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788024" y="1707654"/>
            <a:ext cx="2376264" cy="936104"/>
          </a:xfrm>
          <a:prstGeom prst="wedgeRoundRectCallout">
            <a:avLst>
              <a:gd name="adj1" fmla="val -62504"/>
              <a:gd name="adj2" fmla="val -22115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Verdana" pitchFamily="34" charset="0"/>
              </a:rPr>
              <a:t>Зависимость рисков от целей кредитования</a:t>
            </a:r>
          </a:p>
        </p:txBody>
      </p:sp>
    </p:spTree>
    <p:extLst>
      <p:ext uri="{BB962C8B-B14F-4D97-AF65-F5344CB8AC3E}">
        <p14:creationId xmlns:p14="http://schemas.microsoft.com/office/powerpoint/2010/main" val="375258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6340" y="1116013"/>
            <a:ext cx="521132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</a:t>
            </a:r>
            <a:r>
              <a:rPr lang="en-US" dirty="0" smtClean="0"/>
              <a:t>: </a:t>
            </a:r>
            <a:r>
              <a:rPr lang="ru-RU" dirty="0" smtClean="0"/>
              <a:t>Структура потребления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1475656" y="2499742"/>
            <a:ext cx="2592288" cy="960201"/>
          </a:xfrm>
          <a:prstGeom prst="wedgeRoundRectCallout">
            <a:avLst>
              <a:gd name="adj1" fmla="val 21836"/>
              <a:gd name="adj2" fmla="val -77504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Verdana" pitchFamily="34" charset="0"/>
              </a:rPr>
              <a:t>Клиенты со схожей структурой потребления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6044506" y="2715766"/>
            <a:ext cx="2304107" cy="948152"/>
          </a:xfrm>
          <a:prstGeom prst="wedgeRoundRectCallout">
            <a:avLst>
              <a:gd name="adj1" fmla="val -23088"/>
              <a:gd name="adj2" fmla="val -75778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Verdana" pitchFamily="34" charset="0"/>
              </a:rPr>
              <a:t>Типичная потребительская корзина</a:t>
            </a:r>
          </a:p>
        </p:txBody>
      </p:sp>
    </p:spTree>
    <p:extLst>
      <p:ext uri="{BB962C8B-B14F-4D97-AF65-F5344CB8AC3E}">
        <p14:creationId xmlns:p14="http://schemas.microsoft.com/office/powerpoint/2010/main" val="29207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4458" y="1116013"/>
            <a:ext cx="6695084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Кейс</a:t>
            </a:r>
            <a:r>
              <a:rPr lang="en-US" smtClean="0"/>
              <a:t>: </a:t>
            </a:r>
            <a:r>
              <a:rPr lang="ru-RU" smtClean="0"/>
              <a:t>Кросс-продажи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644008" y="1346665"/>
            <a:ext cx="1727200" cy="718183"/>
          </a:xfrm>
          <a:prstGeom prst="wedgeRoundRectCallout">
            <a:avLst>
              <a:gd name="adj1" fmla="val -23537"/>
              <a:gd name="adj2" fmla="val 88250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Verdana" pitchFamily="34" charset="0"/>
              </a:rPr>
              <a:t>Клиент уже приобрел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4427389" y="4083918"/>
            <a:ext cx="2160438" cy="720080"/>
          </a:xfrm>
          <a:prstGeom prst="wedgeRoundRectCallout">
            <a:avLst>
              <a:gd name="adj1" fmla="val -25051"/>
              <a:gd name="adj2" fmla="val -86629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Verdana" pitchFamily="34" charset="0"/>
              </a:rPr>
              <a:t>Предложить дополнительно</a:t>
            </a:r>
          </a:p>
        </p:txBody>
      </p:sp>
    </p:spTree>
    <p:extLst>
      <p:ext uri="{BB962C8B-B14F-4D97-AF65-F5344CB8AC3E}">
        <p14:creationId xmlns:p14="http://schemas.microsoft.com/office/powerpoint/2010/main" val="8952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16x9">
  <a:themeElements>
    <a:clrScheme name="bsg">
      <a:dk1>
        <a:sysClr val="windowText" lastClr="000000"/>
      </a:dk1>
      <a:lt1>
        <a:sysClr val="window" lastClr="FFFFFF"/>
      </a:lt1>
      <a:dk2>
        <a:srgbClr val="862430"/>
      </a:dk2>
      <a:lt2>
        <a:srgbClr val="EEECE1"/>
      </a:lt2>
      <a:accent1>
        <a:srgbClr val="862430"/>
      </a:accent1>
      <a:accent2>
        <a:srgbClr val="5C77A4"/>
      </a:accent2>
      <a:accent3>
        <a:srgbClr val="8EA1C2"/>
      </a:accent3>
      <a:accent4>
        <a:srgbClr val="404040"/>
      </a:accent4>
      <a:accent5>
        <a:srgbClr val="808080"/>
      </a:accent5>
      <a:accent6>
        <a:srgbClr val="EEECE1"/>
      </a:accent6>
      <a:hlink>
        <a:srgbClr val="203078"/>
      </a:hlink>
      <a:folHlink>
        <a:srgbClr val="66009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bsg">
      <a:dk1>
        <a:sysClr val="windowText" lastClr="000000"/>
      </a:dk1>
      <a:lt1>
        <a:sysClr val="window" lastClr="FFFFFF"/>
      </a:lt1>
      <a:dk2>
        <a:srgbClr val="862430"/>
      </a:dk2>
      <a:lt2>
        <a:srgbClr val="EEECE1"/>
      </a:lt2>
      <a:accent1>
        <a:srgbClr val="862430"/>
      </a:accent1>
      <a:accent2>
        <a:srgbClr val="5C77A4"/>
      </a:accent2>
      <a:accent3>
        <a:srgbClr val="8EA1C2"/>
      </a:accent3>
      <a:accent4>
        <a:srgbClr val="404040"/>
      </a:accent4>
      <a:accent5>
        <a:srgbClr val="808080"/>
      </a:accent5>
      <a:accent6>
        <a:srgbClr val="EEECE1"/>
      </a:accent6>
      <a:hlink>
        <a:srgbClr val="203078"/>
      </a:hlink>
      <a:folHlink>
        <a:srgbClr val="66009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16x9</Template>
  <TotalTime>18</TotalTime>
  <Words>246</Words>
  <Application>Microsoft Office PowerPoint</Application>
  <PresentationFormat>Экран (16:9)</PresentationFormat>
  <Paragraphs>87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Шаблон презентации 16x9</vt:lpstr>
      <vt:lpstr>Тема Office</vt:lpstr>
      <vt:lpstr>Маркетинг банковских продуктов и услуг</vt:lpstr>
      <vt:lpstr>Вектор развития</vt:lpstr>
      <vt:lpstr>Знай своего клиента</vt:lpstr>
      <vt:lpstr>Источники информации</vt:lpstr>
      <vt:lpstr>Кейс: Обогащение данных</vt:lpstr>
      <vt:lpstr>Кейс: Анализ связей</vt:lpstr>
      <vt:lpstr>Кейс: Сегментация клиентов</vt:lpstr>
      <vt:lpstr>Кейс: Структура потребления</vt:lpstr>
      <vt:lpstr>Кейс: Кросс-продажи</vt:lpstr>
      <vt:lpstr>Кейс: Маркетинговая кампания</vt:lpstr>
      <vt:lpstr>Direct Marketing: схема работы</vt:lpstr>
      <vt:lpstr>Целостный подход к маркетингу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банковских продуктов и услуг</dc:title>
  <dc:creator>Алексей Арустамов</dc:creator>
  <cp:lastModifiedBy>Алексей Арустамов</cp:lastModifiedBy>
  <cp:revision>4</cp:revision>
  <dcterms:created xsi:type="dcterms:W3CDTF">2014-09-05T14:28:44Z</dcterms:created>
  <dcterms:modified xsi:type="dcterms:W3CDTF">2014-09-05T23:05:29Z</dcterms:modified>
</cp:coreProperties>
</file>